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301" r:id="rId9"/>
    <p:sldId id="267" r:id="rId10"/>
    <p:sldId id="268" r:id="rId11"/>
    <p:sldId id="273" r:id="rId12"/>
    <p:sldId id="269" r:id="rId13"/>
    <p:sldId id="270" r:id="rId14"/>
    <p:sldId id="300" r:id="rId15"/>
    <p:sldId id="272" r:id="rId16"/>
    <p:sldId id="274" r:id="rId17"/>
    <p:sldId id="275" r:id="rId18"/>
    <p:sldId id="280" r:id="rId19"/>
    <p:sldId id="279" r:id="rId20"/>
    <p:sldId id="276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288" r:id="rId39"/>
    <p:sldId id="289" r:id="rId40"/>
    <p:sldId id="290" r:id="rId4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7D3E6"/>
    <a:srgbClr val="FF9900"/>
    <a:srgbClr val="627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2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984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185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537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866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841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96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03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60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374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694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048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C6CD-74C6-48B2-86EF-24B9038502B9}" type="datetimeFigureOut">
              <a:rPr lang="fa-IR" smtClean="0"/>
              <a:t>1446/03/28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468E-BCFC-4591-A164-2A9AB77F98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05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valuation.research.ac.i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29" t="9389" r="5431" b="98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6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31" t="20658" r="6782" b="166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334852" y="5177308"/>
            <a:ext cx="2176530" cy="1519707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1352458" y="6031422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16483" r="13915" b="23626"/>
          <a:stretch/>
        </p:blipFill>
        <p:spPr>
          <a:xfrm flipH="1">
            <a:off x="8435662" y="78274"/>
            <a:ext cx="3552516" cy="10818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10850" y="1302255"/>
            <a:ext cx="25113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627CAC"/>
                </a:solidFill>
                <a:cs typeface="B Titr" panose="00000700000000000000" pitchFamily="2" charset="-78"/>
              </a:rPr>
              <a:t>برنامه راهبردی:</a:t>
            </a:r>
            <a:endParaRPr lang="fa-IR" sz="2000" dirty="0">
              <a:solidFill>
                <a:srgbClr val="627CAC"/>
              </a:solidFill>
              <a:cs typeface="B Titr" panose="000007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2306" t="56901" r="41037" b="25822"/>
          <a:stretch/>
        </p:blipFill>
        <p:spPr>
          <a:xfrm>
            <a:off x="457648" y="652415"/>
            <a:ext cx="5183298" cy="14123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2613" y="219090"/>
            <a:ext cx="30673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627CAC"/>
                </a:solidFill>
                <a:cs typeface="B Titr" panose="00000700000000000000" pitchFamily="2" charset="-78"/>
              </a:rPr>
              <a:t>اولویت های تحقیقاتی مرکز:</a:t>
            </a:r>
            <a:endParaRPr lang="fa-IR" sz="2000" dirty="0">
              <a:solidFill>
                <a:srgbClr val="627CAC"/>
              </a:solidFill>
              <a:cs typeface="B Titr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8845" y="388368"/>
            <a:ext cx="41856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FFFF"/>
                </a:solidFill>
                <a:cs typeface="B Titr" panose="00000700000000000000" pitchFamily="2" charset="-78"/>
              </a:rPr>
              <a:t>نکات قابل توجه  </a:t>
            </a:r>
            <a:endParaRPr lang="fa-IR" sz="2400" dirty="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8845" y="4276022"/>
            <a:ext cx="48670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solidFill>
                  <a:srgbClr val="627CAC"/>
                </a:solidFill>
                <a:cs typeface="B Titr" panose="00000700000000000000" pitchFamily="2" charset="-78"/>
              </a:rPr>
              <a:t>مستندات مورد نیاز: </a:t>
            </a:r>
          </a:p>
          <a:p>
            <a:r>
              <a:rPr lang="fa-IR" sz="1600" dirty="0" smtClean="0">
                <a:cs typeface="B Nazanin" panose="00000400000000000000" pitchFamily="2" charset="-78"/>
              </a:rPr>
              <a:t>ارائه برنامه راهبردی مرکز به انضمام برنامه عملیاتی تنظیم شده مصوب شورای راهبردی دانشگاه/ سازمان</a:t>
            </a:r>
          </a:p>
          <a:p>
            <a:r>
              <a:rPr lang="fa-IR" sz="1600" dirty="0" smtClean="0">
                <a:cs typeface="B Nazanin" panose="00000400000000000000" pitchFamily="2" charset="-78"/>
              </a:rPr>
              <a:t>لیست برنامه های اجرایی مرکز تحقیقات همراه با مستندات بیانگر اجرای برنامه ها 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726" y="2300920"/>
            <a:ext cx="486709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solidFill>
                  <a:srgbClr val="627CAC"/>
                </a:solidFill>
                <a:cs typeface="B Titr" panose="00000700000000000000" pitchFamily="2" charset="-78"/>
              </a:rPr>
              <a:t>مستندات مورد نیاز: </a:t>
            </a:r>
          </a:p>
          <a:p>
            <a:pPr marL="285750" indent="-285750">
              <a:buFontTx/>
              <a:buChar char="-"/>
            </a:pPr>
            <a:r>
              <a:rPr lang="fa-IR" sz="1600" dirty="0" smtClean="0">
                <a:cs typeface="B Nazanin" panose="00000400000000000000" pitchFamily="2" charset="-78"/>
              </a:rPr>
              <a:t>لیست اولویت های تحقیقات و فناوری مرکز تحقیقات</a:t>
            </a:r>
          </a:p>
          <a:p>
            <a:pPr marL="285750" indent="-285750">
              <a:buFontTx/>
              <a:buChar char="-"/>
            </a:pPr>
            <a:r>
              <a:rPr lang="fa-IR" sz="1600" dirty="0" smtClean="0">
                <a:cs typeface="B Nazanin" panose="00000400000000000000" pitchFamily="2" charset="-78"/>
              </a:rPr>
              <a:t>مصوبه شورای پژوهشی مرکز تحقیقات </a:t>
            </a:r>
            <a:endParaRPr lang="fa-IR" sz="1600" dirty="0">
              <a:cs typeface="B Nazanin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1922" t="51643" r="30820" b="18498"/>
          <a:stretch/>
        </p:blipFill>
        <p:spPr>
          <a:xfrm>
            <a:off x="6913714" y="1801348"/>
            <a:ext cx="5072223" cy="22767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57534" y="3878000"/>
            <a:ext cx="30673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627CAC"/>
                </a:solidFill>
                <a:cs typeface="B Titr" panose="00000700000000000000" pitchFamily="2" charset="-78"/>
              </a:rPr>
              <a:t>خط سیر (لاین) تحقیقاتی:</a:t>
            </a:r>
            <a:endParaRPr lang="fa-IR" sz="2000" dirty="0">
              <a:solidFill>
                <a:srgbClr val="627CAC"/>
              </a:solidFill>
              <a:cs typeface="B Titr" panose="000007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24861" t="79437" r="35327" b="13615"/>
          <a:stretch/>
        </p:blipFill>
        <p:spPr>
          <a:xfrm>
            <a:off x="769734" y="4375209"/>
            <a:ext cx="4559121" cy="5953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648" y="5214741"/>
            <a:ext cx="486709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solidFill>
                  <a:srgbClr val="627CAC"/>
                </a:solidFill>
                <a:cs typeface="B Titr" panose="00000700000000000000" pitchFamily="2" charset="-78"/>
              </a:rPr>
              <a:t>مستندات مورد نیاز: </a:t>
            </a:r>
          </a:p>
          <a:p>
            <a:pPr marL="285750" indent="-285750">
              <a:buFontTx/>
              <a:buChar char="-"/>
            </a:pPr>
            <a:r>
              <a:rPr lang="fa-IR" sz="1600" dirty="0" smtClean="0">
                <a:cs typeface="B Nazanin" panose="00000400000000000000" pitchFamily="2" charset="-78"/>
              </a:rPr>
              <a:t>اعلام سه لاین تحقیقاتی </a:t>
            </a:r>
          </a:p>
          <a:p>
            <a:pPr marL="285750" indent="-285750">
              <a:buFontTx/>
              <a:buChar char="-"/>
            </a:pPr>
            <a:r>
              <a:rPr lang="fa-IR" sz="1600" dirty="0" smtClean="0">
                <a:cs typeface="B Nazanin" panose="00000400000000000000" pitchFamily="2" charset="-78"/>
              </a:rPr>
              <a:t>مصوبه شورای پژوهشی مرکز تحقیقات 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22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33" t="15775" r="7233" b="16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321973" y="5228824"/>
            <a:ext cx="2176530" cy="1519707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1429731" y="61086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27938" y="3055512"/>
            <a:ext cx="2204434" cy="373488"/>
          </a:xfrm>
          <a:prstGeom prst="round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chemeClr val="tx1"/>
                </a:solidFill>
                <a:cs typeface="B Nazanin" panose="00000400000000000000" pitchFamily="2" charset="-78"/>
              </a:rPr>
              <a:t>حداقل 40 ساعت در هفته</a:t>
            </a: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27938" y="3601790"/>
            <a:ext cx="2204434" cy="373488"/>
          </a:xfrm>
          <a:prstGeom prst="round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chemeClr val="tx1"/>
                </a:solidFill>
                <a:cs typeface="B Nazanin" panose="00000400000000000000" pitchFamily="2" charset="-78"/>
              </a:rPr>
              <a:t>حداقل 40 ساعت در هفته</a:t>
            </a: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28186" y="4148068"/>
            <a:ext cx="3335628" cy="908499"/>
          </a:xfrm>
          <a:prstGeom prst="round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حداقل دارای مدرک دکترای حرفه ایی</a:t>
            </a:r>
          </a:p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یا کارشناسی ارشد </a:t>
            </a:r>
          </a:p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بصورت تمام وقت</a:t>
            </a:r>
          </a:p>
        </p:txBody>
      </p:sp>
    </p:spTree>
    <p:extLst>
      <p:ext uri="{BB962C8B-B14F-4D97-AF65-F5344CB8AC3E}">
        <p14:creationId xmlns:p14="http://schemas.microsoft.com/office/powerpoint/2010/main" val="40103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82" t="16338" r="7684" b="162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321973" y="5228824"/>
            <a:ext cx="2176530" cy="1519707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1519884" y="6095816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15200" y="4468970"/>
            <a:ext cx="4063016" cy="1236371"/>
          </a:xfrm>
          <a:prstGeom prst="round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Tx/>
              <a:buChar char="-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طرح تحقیقاتی مصوب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شورای پژوهشی/ شورای فناوری مرکز تحقیقات در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سال ارزشیابی</a:t>
            </a:r>
          </a:p>
          <a:p>
            <a:pPr marL="285750" indent="-285750">
              <a:buFontTx/>
              <a:buChar char="-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حداقل 30 درصد از بودجه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طرح</a:t>
            </a:r>
          </a:p>
          <a:p>
            <a:pPr marL="285750" indent="-285750"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پرداخت اول در سال ارزشیابی </a:t>
            </a: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0156" y="4468971"/>
            <a:ext cx="4584879" cy="1236371"/>
          </a:xfrm>
          <a:prstGeom prst="round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مستندات مورد نیاز</a:t>
            </a:r>
          </a:p>
          <a:p>
            <a:pPr marL="285750" indent="-285750" algn="ctr"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مصوبه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شورای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پژوهشی فناوری مرکز/ دانشگاه</a:t>
            </a:r>
          </a:p>
          <a:p>
            <a:pPr marL="285750" indent="-285750" algn="ctr"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قرارداد طرح تحقیقاتی به نام مرکز</a:t>
            </a:r>
          </a:p>
          <a:p>
            <a:pPr marL="285750" indent="-285750" algn="ctr"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ارائه مستندات مبنی بر </a:t>
            </a:r>
            <a:r>
              <a:rPr lang="fa-IR" sz="2000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پرداخت اول در سال ارزشیابی</a:t>
            </a:r>
            <a:endParaRPr lang="fa-IR" sz="2000" u="sng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17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33" t="20926" r="7186" b="164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C7D3E6"/>
            </a:solidFill>
          </a:ln>
        </p:spPr>
      </p:pic>
      <p:sp>
        <p:nvSpPr>
          <p:cNvPr id="5" name="Isosceles Triangle 4"/>
          <p:cNvSpPr/>
          <p:nvPr/>
        </p:nvSpPr>
        <p:spPr>
          <a:xfrm rot="21057511">
            <a:off x="8190491" y="491003"/>
            <a:ext cx="3306119" cy="2309405"/>
          </a:xfrm>
          <a:prstGeom prst="triangle">
            <a:avLst>
              <a:gd name="adj" fmla="val 100000"/>
            </a:avLst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8933235">
            <a:off x="7577027" y="526861"/>
            <a:ext cx="3303356" cy="1435100"/>
          </a:xfrm>
          <a:prstGeom prst="triangle">
            <a:avLst/>
          </a:prstGeom>
          <a:solidFill>
            <a:srgbClr val="C7D3E6"/>
          </a:solidFill>
          <a:ln>
            <a:solidFill>
              <a:srgbClr val="C7D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1475618" y="60197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0" t="11111" r="7926"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94831" y="61213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0690" y="5147078"/>
            <a:ext cx="2176530" cy="1519707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83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38" t="22222" r="7925" b="17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8775700" y="0"/>
            <a:ext cx="3263900" cy="2070100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624703" y="60451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22" t="22037" r="8371" b="18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37403" y="61594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775700" y="0"/>
            <a:ext cx="3263900" cy="2070100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657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/>
          <a:stretch/>
        </p:blipFill>
        <p:spPr>
          <a:xfrm>
            <a:off x="250347" y="118967"/>
            <a:ext cx="9071453" cy="1874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1300" y="923083"/>
            <a:ext cx="2755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solidFill>
                  <a:srgbClr val="FFFFFF"/>
                </a:solidFill>
                <a:cs typeface="B Titr" panose="00000700000000000000" pitchFamily="2" charset="-78"/>
              </a:rPr>
              <a:t>انتشار مقالات</a:t>
            </a:r>
            <a:endParaRPr lang="fa-IR" sz="4000" dirty="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133600"/>
            <a:ext cx="10375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5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/>
          <a:stretch/>
        </p:blipFill>
        <p:spPr>
          <a:xfrm>
            <a:off x="250347" y="118967"/>
            <a:ext cx="9071453" cy="1874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773" y="3750783"/>
            <a:ext cx="8483599" cy="914400"/>
          </a:xfrm>
          <a:prstGeom prst="rect">
            <a:avLst/>
          </a:prstGeom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 به مقالات ارائه شده با عناوین </a:t>
            </a:r>
            <a:r>
              <a:rPr lang="en-US" b="1" dirty="0" err="1" smtClean="0">
                <a:cs typeface="B Nazanin" panose="00000400000000000000" pitchFamily="2" charset="-78"/>
              </a:rPr>
              <a:t>Qriginal</a:t>
            </a:r>
            <a:r>
              <a:rPr lang="fa-IR" b="1" dirty="0" smtClean="0">
                <a:cs typeface="B Nazanin" panose="00000400000000000000" pitchFamily="2" charset="-78"/>
              </a:rPr>
              <a:t>، </a:t>
            </a:r>
            <a:r>
              <a:rPr lang="en-US" b="1" dirty="0" smtClean="0">
                <a:cs typeface="B Nazanin" panose="00000400000000000000" pitchFamily="2" charset="-78"/>
              </a:rPr>
              <a:t>Review Article</a:t>
            </a:r>
            <a:r>
              <a:rPr lang="fa-IR" b="1" dirty="0" smtClean="0">
                <a:cs typeface="B Nazanin" panose="00000400000000000000" pitchFamily="2" charset="-78"/>
              </a:rPr>
              <a:t>، </a:t>
            </a:r>
            <a:r>
              <a:rPr lang="en-US" b="1" dirty="0" smtClean="0">
                <a:cs typeface="B Nazanin" panose="00000400000000000000" pitchFamily="2" charset="-78"/>
              </a:rPr>
              <a:t>Editorial</a:t>
            </a:r>
            <a:r>
              <a:rPr lang="fa-IR" b="1" dirty="0" smtClean="0">
                <a:cs typeface="B Nazanin" panose="00000400000000000000" pitchFamily="2" charset="-78"/>
              </a:rPr>
              <a:t>، </a:t>
            </a:r>
            <a:r>
              <a:rPr lang="en-US" b="1" dirty="0" smtClean="0">
                <a:cs typeface="B Nazanin" panose="00000400000000000000" pitchFamily="2" charset="-78"/>
              </a:rPr>
              <a:t>Case Report</a:t>
            </a:r>
            <a:r>
              <a:rPr lang="fa-IR" b="1" dirty="0" smtClean="0">
                <a:cs typeface="B Nazanin" panose="00000400000000000000" pitchFamily="2" charset="-78"/>
              </a:rPr>
              <a:t>، </a:t>
            </a:r>
            <a:r>
              <a:rPr lang="en-US" b="1" dirty="0" smtClean="0">
                <a:cs typeface="B Nazanin" panose="00000400000000000000" pitchFamily="2" charset="-78"/>
              </a:rPr>
              <a:t>Letter to Editor</a:t>
            </a:r>
            <a:r>
              <a:rPr lang="fa-IR" b="1" dirty="0" smtClean="0">
                <a:cs typeface="B Nazanin" panose="00000400000000000000" pitchFamily="2" charset="-78"/>
              </a:rPr>
              <a:t> امتیاز تعلق خواهد گرفت.  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773" y="929433"/>
            <a:ext cx="734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FFFF"/>
                </a:solidFill>
                <a:cs typeface="B Titr" panose="00000700000000000000" pitchFamily="2" charset="-78"/>
              </a:rPr>
              <a:t>مقالات فاقد امتیاز / دارای امتیاز منفی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347" y="4827520"/>
            <a:ext cx="1127942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fa-IR" sz="2000" b="1" dirty="0" smtClean="0">
                <a:cs typeface="B Lotus" panose="00000400000000000000" pitchFamily="2" charset="-78"/>
              </a:rPr>
              <a:t>مقالات با وابستگی سازمانی غیر استاندارد فاقد امتیاز می باشد.</a:t>
            </a:r>
          </a:p>
          <a:p>
            <a:pPr marL="342900" indent="-34290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fa-IR" sz="2000" b="1" dirty="0" smtClean="0">
                <a:cs typeface="B Lotus" panose="00000400000000000000" pitchFamily="2" charset="-78"/>
              </a:rPr>
              <a:t>در موارد استفاده از چند وابستگی سازمانی توسط یک نویسنده، ملاک امتیازدهی، اولین وابستگی سازمانی نویسنده خواهد بود.</a:t>
            </a:r>
            <a:endParaRPr lang="fa-IR" sz="2000" b="1" dirty="0">
              <a:cs typeface="B Lotus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99372" y="1186844"/>
            <a:ext cx="19304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fa-IR" dirty="0" smtClean="0"/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fa-IR" dirty="0"/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fa-IR" dirty="0" smtClean="0"/>
              <a:t>الال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fa-IR" dirty="0" smtClean="0"/>
              <a:t>رر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fa-IR" dirty="0" smtClean="0"/>
              <a:t>یبلی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fa-IR" dirty="0"/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fa-IR" dirty="0" smtClean="0"/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fa-IR" dirty="0"/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fa-IR" dirty="0" smtClean="0"/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fa-I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125" t="53957" r="15688" b="27988"/>
          <a:stretch/>
        </p:blipFill>
        <p:spPr>
          <a:xfrm>
            <a:off x="690322" y="1934683"/>
            <a:ext cx="10477500" cy="181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41" y="5805420"/>
            <a:ext cx="2949262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6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10" y="1506638"/>
            <a:ext cx="10515600" cy="6027313"/>
          </a:xfrm>
        </p:spPr>
        <p:txBody>
          <a:bodyPr>
            <a:normAutofit/>
          </a:bodyPr>
          <a:lstStyle/>
          <a:p>
            <a:r>
              <a:rPr lang="fa-IR" sz="1800" dirty="0" smtClean="0">
                <a:cs typeface="B Titr" panose="00000700000000000000" pitchFamily="2" charset="-78"/>
              </a:rPr>
              <a:t>مراکز تحقیقاتی مشمول ارزشیابی</a:t>
            </a:r>
          </a:p>
          <a:p>
            <a:endParaRPr lang="fa-IR" sz="1800" dirty="0" smtClean="0">
              <a:cs typeface="B Titr" panose="00000700000000000000" pitchFamily="2" charset="-78"/>
            </a:endParaRPr>
          </a:p>
          <a:p>
            <a:endParaRPr lang="fa-IR" sz="1800" dirty="0">
              <a:cs typeface="B Titr" panose="00000700000000000000" pitchFamily="2" charset="-78"/>
            </a:endParaRPr>
          </a:p>
          <a:p>
            <a:endParaRPr lang="fa-IR" sz="1800" dirty="0" smtClean="0">
              <a:cs typeface="B Titr" panose="00000700000000000000" pitchFamily="2" charset="-78"/>
            </a:endParaRPr>
          </a:p>
          <a:p>
            <a:pPr marL="0" indent="0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r>
              <a:rPr lang="fa-IR" sz="1800" dirty="0" smtClean="0">
                <a:cs typeface="B Titr" panose="00000700000000000000" pitchFamily="2" charset="-78"/>
              </a:rPr>
              <a:t>سامانه جامع ارزشیابی</a:t>
            </a:r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evaluation.research.ac.ir</a:t>
            </a:r>
            <a:r>
              <a:rPr lang="en-US" sz="1800" dirty="0" smtClean="0"/>
              <a:t>      </a:t>
            </a:r>
            <a:endParaRPr lang="fa-IR" sz="1800" dirty="0" smtClean="0"/>
          </a:p>
          <a:p>
            <a:endParaRPr lang="fa-IR" sz="1800" dirty="0" smtClean="0">
              <a:cs typeface="B Titr" panose="00000700000000000000" pitchFamily="2" charset="-78"/>
            </a:endParaRPr>
          </a:p>
          <a:p>
            <a:r>
              <a:rPr lang="fa-IR" sz="1800" dirty="0" smtClean="0">
                <a:cs typeface="B Titr" panose="00000700000000000000" pitchFamily="2" charset="-78"/>
              </a:rPr>
              <a:t>سال ارزشیابی</a:t>
            </a:r>
          </a:p>
          <a:p>
            <a:pPr marL="0" indent="0"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    مقالات، کتاب ها، استنادات و سایر اسنادی که بر اساس تقویم میلادی معتبر هستند:  از اول ژانویه تا 30 دسامبر 2023 </a:t>
            </a:r>
          </a:p>
          <a:p>
            <a:pPr marL="0" indent="0"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    سایر </a:t>
            </a:r>
            <a:r>
              <a:rPr lang="fa-IR" sz="1800" b="1" dirty="0">
                <a:cs typeface="B Nazanin" panose="00000400000000000000" pitchFamily="2" charset="-78"/>
              </a:rPr>
              <a:t>اسناد برای محورها و شاخص هایی که بر اساس تقویم شمسی معتبر </a:t>
            </a:r>
            <a:r>
              <a:rPr lang="fa-IR" sz="1800" b="1" dirty="0" smtClean="0">
                <a:cs typeface="B Nazanin" panose="00000400000000000000" pitchFamily="2" charset="-78"/>
              </a:rPr>
              <a:t>هستند: </a:t>
            </a:r>
            <a:r>
              <a:rPr lang="fa-IR" sz="1800" b="1" dirty="0">
                <a:cs typeface="B Nazanin" panose="00000400000000000000" pitchFamily="2" charset="-78"/>
              </a:rPr>
              <a:t>از اول فروردین تا 29 اسفند </a:t>
            </a:r>
            <a:r>
              <a:rPr lang="fa-IR" sz="1800" b="1" dirty="0" smtClean="0">
                <a:cs typeface="B Nazanin" panose="00000400000000000000" pitchFamily="2" charset="-78"/>
              </a:rPr>
              <a:t>1402</a:t>
            </a:r>
            <a:endParaRPr lang="fa-IR" sz="1800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4" y="1929971"/>
            <a:ext cx="8828467" cy="691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12" y="2797115"/>
            <a:ext cx="6207616" cy="56330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3224012" y="2756126"/>
            <a:ext cx="6207616" cy="496279"/>
          </a:xfrm>
          <a:prstGeom prst="frame">
            <a:avLst>
              <a:gd name="adj1" fmla="val 2120"/>
            </a:avLst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9900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6" y="80099"/>
            <a:ext cx="8591283" cy="16382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75775" y="841084"/>
            <a:ext cx="2714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تعاریف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5834129"/>
            <a:ext cx="2949262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8775700" y="0"/>
            <a:ext cx="3263900" cy="2070100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/>
          <a:stretch/>
        </p:blipFill>
        <p:spPr>
          <a:xfrm>
            <a:off x="250347" y="118967"/>
            <a:ext cx="9071453" cy="187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5" y="5666704"/>
            <a:ext cx="2949262" cy="875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773" y="929433"/>
            <a:ext cx="734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FFFF"/>
                </a:solidFill>
                <a:cs typeface="B Titr" panose="00000700000000000000" pitchFamily="2" charset="-78"/>
              </a:rPr>
              <a:t>مقالات </a:t>
            </a:r>
            <a:r>
              <a:rPr lang="fa-IR" sz="3200" dirty="0" smtClean="0">
                <a:solidFill>
                  <a:srgbClr val="FFFFFF"/>
                </a:solidFill>
                <a:cs typeface="B Titr" panose="00000700000000000000" pitchFamily="2" charset="-78"/>
              </a:rPr>
              <a:t>پر نویسنده</a:t>
            </a:r>
            <a:endParaRPr lang="fa-IR" sz="3200" dirty="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814" y="2525489"/>
            <a:ext cx="1052647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fa-IR" b="1" dirty="0" smtClean="0">
                <a:cs typeface="B Lotus" panose="00000400000000000000" pitchFamily="2" charset="-78"/>
              </a:rPr>
              <a:t>به مقالات پرنویسنده (بیش از 100 نویسنده) تنها در صورتی که نویسنده اول یا نویسنده مسئول، وابستگی سازمانی استاندارد مراکز تحقیقات را داشته اند، امتیاز ضریب تاثیر، </a:t>
            </a:r>
            <a:r>
              <a:rPr lang="en-US" b="1" dirty="0" smtClean="0">
                <a:cs typeface="B Lotus" panose="00000400000000000000" pitchFamily="2" charset="-78"/>
              </a:rPr>
              <a:t>Q1</a:t>
            </a:r>
            <a:r>
              <a:rPr lang="fa-IR" b="1" dirty="0" smtClean="0">
                <a:cs typeface="B Lotus" panose="00000400000000000000" pitchFamily="2" charset="-78"/>
              </a:rPr>
              <a:t> و ارجاعات بصورت کامل تعلق می گیرد.</a:t>
            </a:r>
          </a:p>
          <a:p>
            <a:pPr marL="342900" indent="-342900">
              <a:lnSpc>
                <a:spcPct val="20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fa-IR" b="1" dirty="0" smtClean="0">
              <a:cs typeface="B Lotus" panose="00000400000000000000" pitchFamily="2" charset="-78"/>
            </a:endParaRPr>
          </a:p>
          <a:p>
            <a:pPr marL="342900" indent="-342900">
              <a:lnSpc>
                <a:spcPct val="20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fa-IR" b="1" dirty="0" smtClean="0">
                <a:cs typeface="B Lotus" panose="00000400000000000000" pitchFamily="2" charset="-78"/>
              </a:rPr>
              <a:t>در خصوص سایر نویسندگان، امتیاز استنادات به مقالات منتشر شده طی 5 سال اخیر به تعداد نویسندگان مقاله تقسیم می شود.</a:t>
            </a:r>
            <a:endParaRPr lang="fa-IR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890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74" t="21852" r="7629" b="17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46903" y="61086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724631" y="0"/>
            <a:ext cx="3263900" cy="2070100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1399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78" t="22037" r="7926" b="17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48503" y="61086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27971" y="385430"/>
            <a:ext cx="2220532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877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74" t="21852" r="7926" b="17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72303" y="60959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7971" y="385430"/>
            <a:ext cx="2220532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466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40" t="21852" r="7926" b="18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59900" y="385430"/>
            <a:ext cx="2302903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480889" y="61721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067300" y="4559300"/>
            <a:ext cx="6070600" cy="647700"/>
          </a:xfrm>
          <a:prstGeom prst="frame">
            <a:avLst>
              <a:gd name="adj1" fmla="val 4657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04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37" t="21481" r="7482" b="17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96400" y="385430"/>
            <a:ext cx="2366403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480889" y="60959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53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29" t="21667" r="8074" b="17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44389" y="61848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7200" y="372730"/>
            <a:ext cx="2379103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49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29" t="22037" r="7482" b="170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1000" y="372730"/>
            <a:ext cx="2455303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544389" y="59181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6800" y="3272339"/>
            <a:ext cx="7112000" cy="12700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rgbClr val="FF9900"/>
                </a:solidFill>
                <a:cs typeface="B Lotus" panose="00000400000000000000" pitchFamily="2" charset="-78"/>
              </a:rPr>
              <a:t>پایان نامه های کارشناسی ارشد: </a:t>
            </a:r>
            <a:r>
              <a:rPr lang="fa-IR" sz="2400" b="1" u="sng" dirty="0" smtClean="0">
                <a:solidFill>
                  <a:srgbClr val="FF9900"/>
                </a:solidFill>
                <a:cs typeface="B Lotus" panose="00000400000000000000" pitchFamily="2" charset="-78"/>
              </a:rPr>
              <a:t>2 امتیاز</a:t>
            </a:r>
          </a:p>
          <a:p>
            <a:pPr algn="ctr"/>
            <a:r>
              <a:rPr lang="fa-IR" sz="2400" b="1" dirty="0" smtClean="0">
                <a:solidFill>
                  <a:srgbClr val="FF9900"/>
                </a:solidFill>
                <a:cs typeface="B Lotus" panose="00000400000000000000" pitchFamily="2" charset="-78"/>
              </a:rPr>
              <a:t>پایان نامه های مقطع تخصص و فوق تخصص: </a:t>
            </a:r>
            <a:r>
              <a:rPr lang="fa-IR" sz="2400" b="1" u="sng" dirty="0" smtClean="0">
                <a:solidFill>
                  <a:srgbClr val="FF9900"/>
                </a:solidFill>
                <a:cs typeface="B Lotus" panose="00000400000000000000" pitchFamily="2" charset="-78"/>
              </a:rPr>
              <a:t>7 امتیاز</a:t>
            </a:r>
          </a:p>
          <a:p>
            <a:pPr algn="ctr"/>
            <a:r>
              <a:rPr lang="fa-IR" sz="2400" b="1" dirty="0" smtClean="0">
                <a:solidFill>
                  <a:srgbClr val="FF9900"/>
                </a:solidFill>
                <a:cs typeface="B Lotus" panose="00000400000000000000" pitchFamily="2" charset="-78"/>
              </a:rPr>
              <a:t>پایان نامه های مقطع </a:t>
            </a:r>
            <a:r>
              <a:rPr lang="en-US" sz="2400" b="1" dirty="0" smtClean="0">
                <a:solidFill>
                  <a:srgbClr val="FF9900"/>
                </a:solidFill>
                <a:cs typeface="B Lotus" panose="00000400000000000000" pitchFamily="2" charset="-78"/>
              </a:rPr>
              <a:t>PHD</a:t>
            </a:r>
            <a:r>
              <a:rPr lang="fa-IR" sz="2400" b="1" dirty="0" smtClean="0">
                <a:solidFill>
                  <a:srgbClr val="FF9900"/>
                </a:solidFill>
                <a:cs typeface="B Lotus" panose="00000400000000000000" pitchFamily="2" charset="-78"/>
              </a:rPr>
              <a:t>: </a:t>
            </a:r>
            <a:r>
              <a:rPr lang="fa-IR" sz="2400" b="1" u="sng" dirty="0" smtClean="0">
                <a:solidFill>
                  <a:srgbClr val="FF9900"/>
                </a:solidFill>
                <a:cs typeface="B Lotus" panose="00000400000000000000" pitchFamily="2" charset="-78"/>
              </a:rPr>
              <a:t>10 امتیاز</a:t>
            </a:r>
            <a:endParaRPr lang="fa-IR" sz="2400" b="1" u="sng" dirty="0">
              <a:solidFill>
                <a:srgbClr val="FF99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05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74" t="20926" r="7481" b="17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1000" y="474330"/>
            <a:ext cx="2455303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544389" y="61340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03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41" t="20741" r="6741"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21042759">
            <a:off x="8190489" y="465603"/>
            <a:ext cx="3306119" cy="2309405"/>
          </a:xfrm>
          <a:prstGeom prst="triangle">
            <a:avLst>
              <a:gd name="adj" fmla="val 100000"/>
            </a:avLst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8968053">
            <a:off x="7564327" y="488761"/>
            <a:ext cx="3303356" cy="1435100"/>
          </a:xfrm>
          <a:prstGeom prst="triangle">
            <a:avLst/>
          </a:prstGeom>
          <a:solidFill>
            <a:srgbClr val="C7D3E6"/>
          </a:solidFill>
          <a:ln>
            <a:solidFill>
              <a:srgbClr val="C7D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1479378" y="60705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0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16" t="11831" r="6274" b="121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372" y="2431309"/>
            <a:ext cx="11243256" cy="31088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526072"/>
            <a:ext cx="56924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وابستگی سازمانی استاندارد</a:t>
            </a:r>
            <a:endParaRPr lang="fa-IR" sz="32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69758" y="940158"/>
            <a:ext cx="2184042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1" name="Content Placeholder 1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0" y="4103182"/>
            <a:ext cx="8744915" cy="1436966"/>
          </a:xfrm>
        </p:spPr>
      </p:pic>
      <p:sp>
        <p:nvSpPr>
          <p:cNvPr id="22" name="TextBox 21"/>
          <p:cNvSpPr txBox="1"/>
          <p:nvPr/>
        </p:nvSpPr>
        <p:spPr>
          <a:xfrm>
            <a:off x="1021976" y="2744015"/>
            <a:ext cx="10513201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نام و عنوان کامل مرکز تحقیقات به همراه نام دانشگاه / سازمان و نام کشور در نمایه نامه های </a:t>
            </a:r>
            <a:r>
              <a:rPr lang="en-US" sz="1600" b="1" dirty="0" smtClean="0">
                <a:cs typeface="B Nazanin" panose="00000400000000000000" pitchFamily="2" charset="-78"/>
              </a:rPr>
              <a:t>ISI Web of Science, </a:t>
            </a:r>
            <a:r>
              <a:rPr lang="en-US" sz="1600" b="1" dirty="0" err="1" smtClean="0">
                <a:cs typeface="B Nazanin" panose="00000400000000000000" pitchFamily="2" charset="-78"/>
              </a:rPr>
              <a:t>Pubmed</a:t>
            </a:r>
            <a:r>
              <a:rPr lang="en-US" sz="1600" b="1" dirty="0" smtClean="0">
                <a:cs typeface="B Nazanin" panose="00000400000000000000" pitchFamily="2" charset="-78"/>
              </a:rPr>
              <a:t> , Scopus</a:t>
            </a:r>
            <a:endParaRPr lang="fa-IR" sz="1600" b="1" dirty="0" smtClean="0">
              <a:cs typeface="B Nazanin" panose="00000400000000000000" pitchFamily="2" charset="-78"/>
            </a:endParaRPr>
          </a:p>
          <a:p>
            <a:endParaRPr lang="fa-IR" dirty="0"/>
          </a:p>
          <a:p>
            <a:r>
              <a:rPr lang="fa-IR" sz="1600" b="1" dirty="0" smtClean="0">
                <a:cs typeface="B Nazanin" panose="00000400000000000000" pitchFamily="2" charset="-78"/>
              </a:rPr>
              <a:t>پیرو سیاست های وزارت بهداشت مبنی بر یکسان سازی افیلیشن ها یا وابستگی های سازمانی صحیح مراکز تحقیقات دانشگاه های علوم پزشکی و با توجه به اهمیت موضوع لازم است در تمامی مدارک علمی فرم استاندارد وابستگی سازمانی رعایت گردد. </a:t>
            </a:r>
          </a:p>
          <a:p>
            <a:endParaRPr lang="fa-IR" sz="1600" b="1" dirty="0">
              <a:cs typeface="B Nazanin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53263" y="5742929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92" t="20926" r="7037" b="168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79378" y="60705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1000" y="474330"/>
            <a:ext cx="2455303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3761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0" t="20926" r="7334" b="157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1000" y="474330"/>
            <a:ext cx="2455303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442878" y="59181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87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37" t="20741" r="7629" b="16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42878" y="59816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8585200" y="190500"/>
            <a:ext cx="3454400" cy="16129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876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37" t="21111" r="7778" b="170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8585200" y="190500"/>
            <a:ext cx="3454400" cy="16129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517478" y="60832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99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0" t="20741" r="7630" b="16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8585200" y="190500"/>
            <a:ext cx="3454400" cy="16129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530178" y="60070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95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79" t="21667" r="7036" b="16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8585200" y="114300"/>
            <a:ext cx="3454400" cy="16129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453978" y="59943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29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0" t="21667" r="7926" b="17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42878" y="61340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585200" y="114300"/>
            <a:ext cx="3454400" cy="16129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0145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81" t="21296" r="7926" b="170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7478" y="61086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49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30" t="22407" r="7926" b="17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44389" y="613409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9900" y="330200"/>
            <a:ext cx="2366403" cy="1477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8099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81" t="21667" r="7481" b="170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44389" y="6057900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3700" y="330200"/>
            <a:ext cx="2442603" cy="1477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79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11520688" y="5967028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251" y="873970"/>
            <a:ext cx="36704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الزامات</a:t>
            </a:r>
            <a:endParaRPr lang="fa-IR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0156" y="499730"/>
            <a:ext cx="2220532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23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82100" y="800100"/>
            <a:ext cx="2442603" cy="1477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074" t="21296" r="7778" b="17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42789" y="6108700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21800" y="321339"/>
            <a:ext cx="2484817" cy="14773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07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4" y="319383"/>
            <a:ext cx="8554331" cy="1638206"/>
          </a:xfrm>
        </p:spPr>
      </p:pic>
      <p:sp>
        <p:nvSpPr>
          <p:cNvPr id="5" name="TextBox 4"/>
          <p:cNvSpPr txBox="1"/>
          <p:nvPr/>
        </p:nvSpPr>
        <p:spPr>
          <a:xfrm>
            <a:off x="1236371" y="1015637"/>
            <a:ext cx="56280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نکات مهم در درج وابستگی سازمانی</a:t>
            </a:r>
            <a:endParaRPr lang="fa-IR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5" y="5666704"/>
            <a:ext cx="2949262" cy="8757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0315" y="2097956"/>
            <a:ext cx="916975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FF9900"/>
                </a:solidFill>
              </a:rPr>
              <a:t>نگ</a:t>
            </a:r>
          </a:p>
          <a:p>
            <a:endParaRPr lang="fa-IR" dirty="0">
              <a:solidFill>
                <a:srgbClr val="FF9900"/>
              </a:solidFill>
            </a:endParaRPr>
          </a:p>
          <a:p>
            <a:endParaRPr lang="fa-IR" dirty="0" smtClean="0">
              <a:solidFill>
                <a:srgbClr val="FF9900"/>
              </a:solidFill>
            </a:endParaRPr>
          </a:p>
          <a:p>
            <a:endParaRPr lang="fa-IR" dirty="0">
              <a:solidFill>
                <a:srgbClr val="FF9900"/>
              </a:solidFill>
            </a:endParaRPr>
          </a:p>
          <a:p>
            <a:endParaRPr lang="fa-IR" dirty="0">
              <a:solidFill>
                <a:srgbClr val="FF9900"/>
              </a:solidFill>
            </a:endParaRPr>
          </a:p>
          <a:p>
            <a:endParaRPr lang="fa-IR" dirty="0" smtClean="0">
              <a:solidFill>
                <a:srgbClr val="FF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FF9900"/>
                </a:solidFill>
              </a:rPr>
              <a:t>تاهختا</a:t>
            </a:r>
            <a:endParaRPr lang="fa-IR" sz="2400" dirty="0">
              <a:solidFill>
                <a:srgbClr val="FF99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6532" t="45822" r="16848" b="42347"/>
          <a:stretch/>
        </p:blipFill>
        <p:spPr>
          <a:xfrm>
            <a:off x="1236371" y="2118496"/>
            <a:ext cx="9491728" cy="1299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232" t="69431" r="16698" b="14561"/>
          <a:stretch/>
        </p:blipFill>
        <p:spPr>
          <a:xfrm>
            <a:off x="1236371" y="3848246"/>
            <a:ext cx="9491728" cy="15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9" name="Rectangle 8"/>
          <p:cNvSpPr/>
          <p:nvPr/>
        </p:nvSpPr>
        <p:spPr>
          <a:xfrm>
            <a:off x="11520688" y="5967028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99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00156" y="499730"/>
            <a:ext cx="2220532" cy="1333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17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43415" y="6005665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89" t="21296" r="7778" b="16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18933235">
            <a:off x="7686333" y="463469"/>
            <a:ext cx="3242329" cy="1450756"/>
          </a:xfrm>
          <a:prstGeom prst="triangle">
            <a:avLst/>
          </a:prstGeom>
          <a:solidFill>
            <a:srgbClr val="C7D3E6"/>
          </a:solidFill>
          <a:ln>
            <a:solidFill>
              <a:srgbClr val="C7D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Isosceles Triangle 11"/>
          <p:cNvSpPr/>
          <p:nvPr/>
        </p:nvSpPr>
        <p:spPr>
          <a:xfrm rot="8128760">
            <a:off x="9329162" y="1064773"/>
            <a:ext cx="3099081" cy="1889013"/>
          </a:xfrm>
          <a:prstGeom prst="triangle">
            <a:avLst>
              <a:gd name="adj" fmla="val 43076"/>
            </a:avLst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11493053" y="6026772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33" t="21596" r="7384" b="1323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128790" y="4829578"/>
            <a:ext cx="2176530" cy="1519707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416853" y="5696572"/>
            <a:ext cx="363828" cy="229439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456</Words>
  <Application>Microsoft Office PowerPoint</Application>
  <PresentationFormat>Widescreen</PresentationFormat>
  <Paragraphs>70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B Lotus</vt:lpstr>
      <vt:lpstr>B Nazanin</vt:lpstr>
      <vt:lpstr>B Titr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98</cp:revision>
  <dcterms:created xsi:type="dcterms:W3CDTF">2024-09-08T11:46:41Z</dcterms:created>
  <dcterms:modified xsi:type="dcterms:W3CDTF">2024-10-01T08:52:16Z</dcterms:modified>
</cp:coreProperties>
</file>